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Average"/>
      <p:regular r:id="rId37"/>
    </p:embeddedFont>
    <p:embeddedFont>
      <p:font typeface="Oswald"/>
      <p:regular r:id="rId38"/>
      <p:bold r:id="rId39"/>
    </p:embeddedFont>
    <p:embeddedFont>
      <p:font typeface="Shrikhand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hrikhand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Average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39" Type="http://schemas.openxmlformats.org/officeDocument/2006/relationships/font" Target="fonts/Oswald-bold.fntdata"/><Relationship Id="rId16" Type="http://schemas.openxmlformats.org/officeDocument/2006/relationships/slide" Target="slides/slide11.xml"/><Relationship Id="rId38" Type="http://schemas.openxmlformats.org/officeDocument/2006/relationships/font" Target="fonts/Oswal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2d41919684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2d41919684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f32b22eb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f32b22eb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f25838d3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f25838d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f25838d3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f25838d3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f25838d3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f25838d3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f25838d3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f25838d3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f25838d3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f25838d3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d41919684_2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d41919684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f25838d3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f25838d3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f25838d3d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f25838d3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f25838d3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2f25838d3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d41919684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d41919684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f25838d3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2f25838d3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f25838d3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2f25838d3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f25838d3d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f25838d3d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f25838d3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2f25838d3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d41919684_3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2d41919684_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d41919684_3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d41919684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f25838d3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f25838d3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d41919684_3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d41919684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d41919684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d41919684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d41919684_3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d41919684_3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f25838d3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f25838d3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jpg"/><Relationship Id="rId4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jpg"/><Relationship Id="rId4" Type="http://schemas.openxmlformats.org/officeDocument/2006/relationships/image" Target="../media/image2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image" Target="../media/image3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53.png"/><Relationship Id="rId5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g"/><Relationship Id="rId4" Type="http://schemas.openxmlformats.org/officeDocument/2006/relationships/image" Target="../media/image24.jpg"/><Relationship Id="rId5" Type="http://schemas.openxmlformats.org/officeDocument/2006/relationships/image" Target="../media/image30.jpg"/><Relationship Id="rId6" Type="http://schemas.openxmlformats.org/officeDocument/2006/relationships/image" Target="../media/image3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7.jpg"/><Relationship Id="rId4" Type="http://schemas.openxmlformats.org/officeDocument/2006/relationships/image" Target="../media/image40.jpg"/><Relationship Id="rId10" Type="http://schemas.openxmlformats.org/officeDocument/2006/relationships/image" Target="../media/image45.jpg"/><Relationship Id="rId9" Type="http://schemas.openxmlformats.org/officeDocument/2006/relationships/image" Target="../media/image44.jpg"/><Relationship Id="rId5" Type="http://schemas.openxmlformats.org/officeDocument/2006/relationships/image" Target="../media/image34.jpg"/><Relationship Id="rId6" Type="http://schemas.openxmlformats.org/officeDocument/2006/relationships/image" Target="../media/image36.jpg"/><Relationship Id="rId7" Type="http://schemas.openxmlformats.org/officeDocument/2006/relationships/image" Target="../media/image35.jpg"/><Relationship Id="rId8" Type="http://schemas.openxmlformats.org/officeDocument/2006/relationships/image" Target="../media/image4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jpg"/><Relationship Id="rId4" Type="http://schemas.openxmlformats.org/officeDocument/2006/relationships/image" Target="../media/image52.jpg"/><Relationship Id="rId5" Type="http://schemas.openxmlformats.org/officeDocument/2006/relationships/image" Target="../media/image39.jpg"/><Relationship Id="rId6" Type="http://schemas.openxmlformats.org/officeDocument/2006/relationships/image" Target="../media/image54.jpg"/><Relationship Id="rId7" Type="http://schemas.openxmlformats.org/officeDocument/2006/relationships/image" Target="../media/image42.jpg"/><Relationship Id="rId8" Type="http://schemas.openxmlformats.org/officeDocument/2006/relationships/image" Target="../media/image4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jpg"/><Relationship Id="rId4" Type="http://schemas.openxmlformats.org/officeDocument/2006/relationships/image" Target="../media/image48.jpg"/><Relationship Id="rId9" Type="http://schemas.openxmlformats.org/officeDocument/2006/relationships/image" Target="../media/image50.jpg"/><Relationship Id="rId5" Type="http://schemas.openxmlformats.org/officeDocument/2006/relationships/image" Target="../media/image49.jpg"/><Relationship Id="rId6" Type="http://schemas.openxmlformats.org/officeDocument/2006/relationships/image" Target="../media/image55.jpg"/><Relationship Id="rId7" Type="http://schemas.openxmlformats.org/officeDocument/2006/relationships/image" Target="../media/image51.jpg"/><Relationship Id="rId8" Type="http://schemas.openxmlformats.org/officeDocument/2006/relationships/image" Target="../media/image6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7.jpg"/><Relationship Id="rId4" Type="http://schemas.openxmlformats.org/officeDocument/2006/relationships/image" Target="../media/image58.jpg"/><Relationship Id="rId9" Type="http://schemas.openxmlformats.org/officeDocument/2006/relationships/image" Target="../media/image71.jpg"/><Relationship Id="rId5" Type="http://schemas.openxmlformats.org/officeDocument/2006/relationships/image" Target="../media/image60.jpg"/><Relationship Id="rId6" Type="http://schemas.openxmlformats.org/officeDocument/2006/relationships/image" Target="../media/image56.jpg"/><Relationship Id="rId7" Type="http://schemas.openxmlformats.org/officeDocument/2006/relationships/image" Target="../media/image57.jpg"/><Relationship Id="rId8" Type="http://schemas.openxmlformats.org/officeDocument/2006/relationships/image" Target="../media/image59.jp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4.jpg"/><Relationship Id="rId10" Type="http://schemas.openxmlformats.org/officeDocument/2006/relationships/image" Target="../media/image69.jpg"/><Relationship Id="rId13" Type="http://schemas.openxmlformats.org/officeDocument/2006/relationships/image" Target="../media/image75.jpg"/><Relationship Id="rId1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8.jpg"/><Relationship Id="rId4" Type="http://schemas.openxmlformats.org/officeDocument/2006/relationships/image" Target="../media/image62.jpg"/><Relationship Id="rId9" Type="http://schemas.openxmlformats.org/officeDocument/2006/relationships/image" Target="../media/image65.jpg"/><Relationship Id="rId14" Type="http://schemas.openxmlformats.org/officeDocument/2006/relationships/image" Target="../media/image72.jpg"/><Relationship Id="rId5" Type="http://schemas.openxmlformats.org/officeDocument/2006/relationships/image" Target="../media/image64.jpg"/><Relationship Id="rId6" Type="http://schemas.openxmlformats.org/officeDocument/2006/relationships/image" Target="../media/image66.jpg"/><Relationship Id="rId7" Type="http://schemas.openxmlformats.org/officeDocument/2006/relationships/image" Target="../media/image63.jpg"/><Relationship Id="rId8" Type="http://schemas.openxmlformats.org/officeDocument/2006/relationships/image" Target="../media/image7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7.jpg"/><Relationship Id="rId5" Type="http://schemas.openxmlformats.org/officeDocument/2006/relationships/image" Target="../media/image2.jpg"/><Relationship Id="rId6" Type="http://schemas.openxmlformats.org/officeDocument/2006/relationships/image" Target="../media/image1.jpg"/><Relationship Id="rId7" Type="http://schemas.openxmlformats.org/officeDocument/2006/relationships/image" Target="../media/image3.jpg"/><Relationship Id="rId8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5" Type="http://schemas.openxmlformats.org/officeDocument/2006/relationships/image" Target="../media/image23.jpg"/><Relationship Id="rId6" Type="http://schemas.openxmlformats.org/officeDocument/2006/relationships/image" Target="../media/image21.jpg"/><Relationship Id="rId7" Type="http://schemas.openxmlformats.org/officeDocument/2006/relationships/image" Target="../media/image2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56DC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>
                <a:latin typeface="Shrikhand"/>
                <a:ea typeface="Shrikhand"/>
                <a:cs typeface="Shrikhand"/>
                <a:sym typeface="Shrikhand"/>
              </a:rPr>
              <a:t>ohmyfood</a:t>
            </a:r>
            <a:endParaRPr sz="9600"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5"/>
            <a:ext cx="7801500" cy="984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OpenClassrooms - Développeur Web - P3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Dynamisez une page web avec des animations CSS</a:t>
            </a:r>
            <a:endParaRPr b="1" sz="2300">
              <a:solidFill>
                <a:srgbClr val="000000"/>
              </a:solidFill>
              <a:highlight>
                <a:srgbClr val="F5F5F5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0" y="4165475"/>
            <a:ext cx="9144000" cy="984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1 - Contexte Mission | 2 - Présentation Live | 3 - Commentaire du Code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56DC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0" y="0"/>
            <a:ext cx="9144000" cy="92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Shrikhand"/>
                <a:ea typeface="Shrikhand"/>
                <a:cs typeface="Shrikhand"/>
                <a:sym typeface="Shrikhand"/>
              </a:rPr>
              <a:t>.html - global </a:t>
            </a:r>
            <a:endParaRPr sz="5000"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900" y="926525"/>
            <a:ext cx="2785702" cy="41407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0661" y="926525"/>
            <a:ext cx="3617138" cy="41407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7" name="Google Shape;147;p22"/>
          <p:cNvSpPr txBox="1"/>
          <p:nvPr/>
        </p:nvSpPr>
        <p:spPr>
          <a:xfrm>
            <a:off x="73950" y="1231600"/>
            <a:ext cx="2430900" cy="414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Balises </a:t>
            </a:r>
            <a:r>
              <a:rPr lang="fr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sémantiques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Contexte 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Référencement SEO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Commentaires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Code clair / lisible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2584850" y="4589500"/>
            <a:ext cx="27858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index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5450650" y="4574700"/>
            <a:ext cx="36171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menu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6942000" y="2453475"/>
            <a:ext cx="21258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images dans html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5695500" y="2744763"/>
            <a:ext cx="3879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alt</a:t>
            </a:r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2584850" y="1809400"/>
            <a:ext cx="27858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header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2584850" y="2190400"/>
            <a:ext cx="27858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main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2584850" y="2495200"/>
            <a:ext cx="27858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S1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2584850" y="2952400"/>
            <a:ext cx="27858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S2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2584850" y="3333400"/>
            <a:ext cx="27858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S3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2584850" y="3714400"/>
            <a:ext cx="27858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S4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2584850" y="4324000"/>
            <a:ext cx="27858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footer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5450600" y="3298900"/>
            <a:ext cx="36171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article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56DC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0" y="0"/>
            <a:ext cx="9144000" cy="92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Shrikhand"/>
                <a:ea typeface="Shrikhand"/>
                <a:cs typeface="Shrikhand"/>
                <a:sym typeface="Shrikhand"/>
              </a:rPr>
              <a:t>.</a:t>
            </a:r>
            <a:r>
              <a:rPr lang="fr" sz="5000">
                <a:latin typeface="Shrikhand"/>
                <a:ea typeface="Shrikhand"/>
                <a:cs typeface="Shrikhand"/>
                <a:sym typeface="Shrikhand"/>
              </a:rPr>
              <a:t>html - index</a:t>
            </a:r>
            <a:endParaRPr sz="5000"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1575337" y="4437100"/>
            <a:ext cx="10212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Sections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4170178" y="3628975"/>
            <a:ext cx="48978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Carte d’un restaurant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78800"/>
            <a:ext cx="4019466" cy="33583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8" name="Google Shape;168;p23"/>
          <p:cNvSpPr txBox="1"/>
          <p:nvPr/>
        </p:nvSpPr>
        <p:spPr>
          <a:xfrm>
            <a:off x="76225" y="3190750"/>
            <a:ext cx="40194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Fonctionnement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76238" y="2321850"/>
            <a:ext cx="40194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Explorer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76250" y="1815575"/>
            <a:ext cx="40194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Localisation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76225" y="1078800"/>
            <a:ext cx="40194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Header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1315150" y="3453500"/>
            <a:ext cx="5772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ol / li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582475" y="2887675"/>
            <a:ext cx="11988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form / input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1875" y="1509063"/>
            <a:ext cx="4897801" cy="212537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4965175" y="2993213"/>
            <a:ext cx="6588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coeur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6474125" y="2194063"/>
            <a:ext cx="14484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li = une carte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5469825" y="2032938"/>
            <a:ext cx="14484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ul = 4 cartes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56DC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0" y="0"/>
            <a:ext cx="9144000" cy="92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Shrikhand"/>
                <a:ea typeface="Shrikhand"/>
                <a:cs typeface="Shrikhand"/>
                <a:sym typeface="Shrikhand"/>
              </a:rPr>
              <a:t>.</a:t>
            </a:r>
            <a:r>
              <a:rPr lang="fr" sz="5000">
                <a:latin typeface="Shrikhand"/>
                <a:ea typeface="Shrikhand"/>
                <a:cs typeface="Shrikhand"/>
                <a:sym typeface="Shrikhand"/>
              </a:rPr>
              <a:t>h</a:t>
            </a:r>
            <a:r>
              <a:rPr lang="fr" sz="5000">
                <a:latin typeface="Shrikhand"/>
                <a:ea typeface="Shrikhand"/>
                <a:cs typeface="Shrikhand"/>
                <a:sym typeface="Shrikhand"/>
              </a:rPr>
              <a:t>tml - menu</a:t>
            </a:r>
            <a:endParaRPr sz="5000"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3750225" y="4070400"/>
            <a:ext cx="53178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submenu item = un plat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102" y="2039325"/>
            <a:ext cx="5317700" cy="2031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171125"/>
            <a:ext cx="3601951" cy="3896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6" name="Google Shape;186;p24"/>
          <p:cNvSpPr txBox="1"/>
          <p:nvPr/>
        </p:nvSpPr>
        <p:spPr>
          <a:xfrm>
            <a:off x="76201" y="3027950"/>
            <a:ext cx="36018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Menu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76201" y="1418975"/>
            <a:ext cx="36018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Header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76351" y="2325450"/>
            <a:ext cx="36018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Banner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76351" y="4070400"/>
            <a:ext cx="36018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Submenus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5802375" y="3189700"/>
            <a:ext cx="15486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= green check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4944475" y="1950775"/>
            <a:ext cx="10212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= un plat</a:t>
            </a:r>
            <a:r>
              <a:rPr lang="fr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56DC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ctrTitle"/>
          </p:nvPr>
        </p:nvSpPr>
        <p:spPr>
          <a:xfrm>
            <a:off x="671258" y="1279650"/>
            <a:ext cx="7801500" cy="1730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>
                <a:latin typeface="Shrikhand"/>
                <a:ea typeface="Shrikhand"/>
                <a:cs typeface="Shrikhand"/>
                <a:sym typeface="Shrikhand"/>
              </a:rPr>
              <a:t>.css</a:t>
            </a:r>
            <a:endParaRPr sz="9600">
              <a:latin typeface="Shrikhand"/>
              <a:ea typeface="Shrikhand"/>
              <a:cs typeface="Shrikhand"/>
              <a:sym typeface="Shrikh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56DC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671250" y="0"/>
            <a:ext cx="7852200" cy="945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Shrikhand"/>
                <a:ea typeface="Shrikhand"/>
                <a:cs typeface="Shrikhand"/>
                <a:sym typeface="Shrikhand"/>
              </a:rPr>
              <a:t>Mobile First</a:t>
            </a:r>
            <a:endParaRPr sz="5000"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202" name="Google Shape;202;p26"/>
          <p:cNvSpPr txBox="1"/>
          <p:nvPr>
            <p:ph type="title"/>
          </p:nvPr>
        </p:nvSpPr>
        <p:spPr>
          <a:xfrm>
            <a:off x="4615450" y="3855775"/>
            <a:ext cx="4299900" cy="61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40"/>
              <a:t>Desktop</a:t>
            </a:r>
            <a:endParaRPr sz="2540"/>
          </a:p>
        </p:txBody>
      </p:sp>
      <p:sp>
        <p:nvSpPr>
          <p:cNvPr id="203" name="Google Shape;203;p26"/>
          <p:cNvSpPr txBox="1"/>
          <p:nvPr>
            <p:ph type="title"/>
          </p:nvPr>
        </p:nvSpPr>
        <p:spPr>
          <a:xfrm>
            <a:off x="288863" y="4473725"/>
            <a:ext cx="1212600" cy="61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40"/>
              <a:t>Mobile</a:t>
            </a:r>
            <a:endParaRPr sz="2540"/>
          </a:p>
        </p:txBody>
      </p:sp>
      <p:sp>
        <p:nvSpPr>
          <p:cNvPr id="204" name="Google Shape;204;p26"/>
          <p:cNvSpPr txBox="1"/>
          <p:nvPr>
            <p:ph type="title"/>
          </p:nvPr>
        </p:nvSpPr>
        <p:spPr>
          <a:xfrm>
            <a:off x="1646525" y="3687200"/>
            <a:ext cx="2763600" cy="61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Breakpoint -&gt;</a:t>
            </a:r>
            <a:endParaRPr sz="2500"/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1" y="669775"/>
            <a:ext cx="1212525" cy="3803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6" name="Google Shape;2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525" y="1852700"/>
            <a:ext cx="4299876" cy="2003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7" name="Google Shape;20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7226" y="1903300"/>
            <a:ext cx="2763450" cy="17838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8" name="Google Shape;208;p26"/>
          <p:cNvSpPr txBox="1"/>
          <p:nvPr>
            <p:ph type="title"/>
          </p:nvPr>
        </p:nvSpPr>
        <p:spPr>
          <a:xfrm>
            <a:off x="2516250" y="2328313"/>
            <a:ext cx="873300" cy="486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grid 1</a:t>
            </a:r>
            <a:endParaRPr sz="1500"/>
          </a:p>
        </p:txBody>
      </p:sp>
      <p:sp>
        <p:nvSpPr>
          <p:cNvPr id="209" name="Google Shape;209;p26"/>
          <p:cNvSpPr txBox="1"/>
          <p:nvPr/>
        </p:nvSpPr>
        <p:spPr>
          <a:xfrm>
            <a:off x="3580025" y="3195500"/>
            <a:ext cx="8301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grid 2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56DC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671250" y="0"/>
            <a:ext cx="7852200" cy="945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Shrikhand"/>
                <a:ea typeface="Shrikhand"/>
                <a:cs typeface="Shrikhand"/>
                <a:sym typeface="Shrikhand"/>
              </a:rPr>
              <a:t>Sass</a:t>
            </a:r>
            <a:endParaRPr sz="5000"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00" y="944850"/>
            <a:ext cx="1835009" cy="3317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6" name="Google Shape;2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875" y="944850"/>
            <a:ext cx="2179702" cy="3317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7" name="Google Shape;21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7900" y="961213"/>
            <a:ext cx="2369872" cy="3317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8" name="Google Shape;218;p27"/>
          <p:cNvSpPr txBox="1"/>
          <p:nvPr>
            <p:ph type="title"/>
          </p:nvPr>
        </p:nvSpPr>
        <p:spPr>
          <a:xfrm>
            <a:off x="4395949" y="4278600"/>
            <a:ext cx="2163900" cy="61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40"/>
              <a:t>MIXINS</a:t>
            </a:r>
            <a:endParaRPr sz="2540"/>
          </a:p>
        </p:txBody>
      </p:sp>
      <p:sp>
        <p:nvSpPr>
          <p:cNvPr id="219" name="Google Shape;219;p27"/>
          <p:cNvSpPr txBox="1"/>
          <p:nvPr>
            <p:ph type="title"/>
          </p:nvPr>
        </p:nvSpPr>
        <p:spPr>
          <a:xfrm>
            <a:off x="6621687" y="4295250"/>
            <a:ext cx="2435700" cy="577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40"/>
              <a:t>KEYFRAMES</a:t>
            </a:r>
            <a:endParaRPr sz="2540"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2113" y="944850"/>
            <a:ext cx="2331450" cy="3317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1" name="Google Shape;221;p27"/>
          <p:cNvSpPr txBox="1"/>
          <p:nvPr>
            <p:ph type="title"/>
          </p:nvPr>
        </p:nvSpPr>
        <p:spPr>
          <a:xfrm>
            <a:off x="2012125" y="4278600"/>
            <a:ext cx="2331300" cy="61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40"/>
              <a:t>IMPORTS</a:t>
            </a:r>
            <a:endParaRPr sz="2540"/>
          </a:p>
        </p:txBody>
      </p:sp>
      <p:sp>
        <p:nvSpPr>
          <p:cNvPr id="222" name="Google Shape;222;p27"/>
          <p:cNvSpPr txBox="1"/>
          <p:nvPr>
            <p:ph type="title"/>
          </p:nvPr>
        </p:nvSpPr>
        <p:spPr>
          <a:xfrm>
            <a:off x="78700" y="4278600"/>
            <a:ext cx="1835100" cy="61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FILES (7-1)</a:t>
            </a:r>
            <a:endParaRPr sz="2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56DC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21262" cy="48096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8" name="Google Shape;228;p28"/>
          <p:cNvSpPr txBox="1"/>
          <p:nvPr>
            <p:ph type="title"/>
          </p:nvPr>
        </p:nvSpPr>
        <p:spPr>
          <a:xfrm>
            <a:off x="5053600" y="2113050"/>
            <a:ext cx="1646700" cy="61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/>
              <a:t>-&gt;</a:t>
            </a:r>
            <a:endParaRPr sz="5040"/>
          </a:p>
        </p:txBody>
      </p:sp>
      <p:sp>
        <p:nvSpPr>
          <p:cNvPr id="229" name="Google Shape;229;p28"/>
          <p:cNvSpPr txBox="1"/>
          <p:nvPr>
            <p:ph type="title"/>
          </p:nvPr>
        </p:nvSpPr>
        <p:spPr>
          <a:xfrm>
            <a:off x="1912975" y="2113050"/>
            <a:ext cx="1646700" cy="61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/>
              <a:t>-&gt;</a:t>
            </a:r>
            <a:endParaRPr sz="5040"/>
          </a:p>
        </p:txBody>
      </p:sp>
      <p:sp>
        <p:nvSpPr>
          <p:cNvPr id="230" name="Google Shape;230;p28"/>
          <p:cNvSpPr txBox="1"/>
          <p:nvPr>
            <p:ph type="title"/>
          </p:nvPr>
        </p:nvSpPr>
        <p:spPr>
          <a:xfrm>
            <a:off x="1356225" y="2633150"/>
            <a:ext cx="1646700" cy="61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40"/>
              <a:t>scss</a:t>
            </a:r>
            <a:endParaRPr sz="2540"/>
          </a:p>
        </p:txBody>
      </p:sp>
      <p:sp>
        <p:nvSpPr>
          <p:cNvPr id="231" name="Google Shape;231;p28"/>
          <p:cNvSpPr txBox="1"/>
          <p:nvPr>
            <p:ph type="title"/>
          </p:nvPr>
        </p:nvSpPr>
        <p:spPr>
          <a:xfrm>
            <a:off x="4572000" y="2633150"/>
            <a:ext cx="1162500" cy="61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40"/>
              <a:t>css</a:t>
            </a:r>
            <a:endParaRPr sz="2540"/>
          </a:p>
        </p:txBody>
      </p:sp>
      <p:sp>
        <p:nvSpPr>
          <p:cNvPr id="232" name="Google Shape;232;p28"/>
          <p:cNvSpPr txBox="1"/>
          <p:nvPr>
            <p:ph type="title"/>
          </p:nvPr>
        </p:nvSpPr>
        <p:spPr>
          <a:xfrm>
            <a:off x="7437550" y="2633150"/>
            <a:ext cx="1646700" cy="61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040"/>
              <a:t>prefixed</a:t>
            </a:r>
            <a:endParaRPr sz="2040"/>
          </a:p>
        </p:txBody>
      </p:sp>
      <p:sp>
        <p:nvSpPr>
          <p:cNvPr id="233" name="Google Shape;233;p28"/>
          <p:cNvSpPr txBox="1"/>
          <p:nvPr>
            <p:ph type="title"/>
          </p:nvPr>
        </p:nvSpPr>
        <p:spPr>
          <a:xfrm>
            <a:off x="468625" y="4140050"/>
            <a:ext cx="769200" cy="290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340"/>
              <a:t>npm run</a:t>
            </a:r>
            <a:endParaRPr sz="1340"/>
          </a:p>
        </p:txBody>
      </p:sp>
      <p:sp>
        <p:nvSpPr>
          <p:cNvPr id="234" name="Google Shape;234;p28"/>
          <p:cNvSpPr txBox="1"/>
          <p:nvPr>
            <p:ph type="title"/>
          </p:nvPr>
        </p:nvSpPr>
        <p:spPr>
          <a:xfrm>
            <a:off x="3559675" y="4243675"/>
            <a:ext cx="769200" cy="290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340"/>
              <a:t>npm run</a:t>
            </a:r>
            <a:endParaRPr sz="1340"/>
          </a:p>
        </p:txBody>
      </p:sp>
      <p:sp>
        <p:nvSpPr>
          <p:cNvPr id="235" name="Google Shape;235;p28"/>
          <p:cNvSpPr txBox="1"/>
          <p:nvPr>
            <p:ph type="title"/>
          </p:nvPr>
        </p:nvSpPr>
        <p:spPr>
          <a:xfrm>
            <a:off x="1620825" y="4046150"/>
            <a:ext cx="1382100" cy="61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540"/>
              <a:t>Sass watch</a:t>
            </a:r>
            <a:endParaRPr sz="1540"/>
          </a:p>
        </p:txBody>
      </p:sp>
      <p:sp>
        <p:nvSpPr>
          <p:cNvPr id="236" name="Google Shape;236;p28"/>
          <p:cNvSpPr txBox="1"/>
          <p:nvPr>
            <p:ph type="title"/>
          </p:nvPr>
        </p:nvSpPr>
        <p:spPr>
          <a:xfrm>
            <a:off x="4495800" y="4046150"/>
            <a:ext cx="1646700" cy="61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540"/>
              <a:t>Prefix watch</a:t>
            </a:r>
            <a:endParaRPr sz="1540"/>
          </a:p>
        </p:txBody>
      </p:sp>
      <p:sp>
        <p:nvSpPr>
          <p:cNvPr id="237" name="Google Shape;237;p28"/>
          <p:cNvSpPr txBox="1"/>
          <p:nvPr>
            <p:ph type="title"/>
          </p:nvPr>
        </p:nvSpPr>
        <p:spPr>
          <a:xfrm>
            <a:off x="1130625" y="380100"/>
            <a:ext cx="591600" cy="46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540"/>
              <a:t>BEM</a:t>
            </a:r>
            <a:endParaRPr sz="1540"/>
          </a:p>
        </p:txBody>
      </p:sp>
      <p:sp>
        <p:nvSpPr>
          <p:cNvPr id="238" name="Google Shape;238;p28"/>
          <p:cNvSpPr txBox="1"/>
          <p:nvPr>
            <p:ph type="title"/>
          </p:nvPr>
        </p:nvSpPr>
        <p:spPr>
          <a:xfrm>
            <a:off x="1093750" y="1727225"/>
            <a:ext cx="980700" cy="46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540"/>
              <a:t>NESTING</a:t>
            </a:r>
            <a:endParaRPr sz="154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56DC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ctrTitle"/>
          </p:nvPr>
        </p:nvSpPr>
        <p:spPr>
          <a:xfrm>
            <a:off x="150" y="876850"/>
            <a:ext cx="9144000" cy="1914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>
                <a:latin typeface="Shrikhand"/>
                <a:ea typeface="Shrikhand"/>
                <a:cs typeface="Shrikhand"/>
                <a:sym typeface="Shrikhand"/>
              </a:rPr>
              <a:t>css</a:t>
            </a:r>
            <a:endParaRPr sz="9600"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244" name="Google Shape;244;p29"/>
          <p:cNvSpPr txBox="1"/>
          <p:nvPr>
            <p:ph type="ctrTitle"/>
          </p:nvPr>
        </p:nvSpPr>
        <p:spPr>
          <a:xfrm>
            <a:off x="-76050" y="2535975"/>
            <a:ext cx="9144000" cy="779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hrikhand"/>
                <a:ea typeface="Shrikhand"/>
                <a:cs typeface="Shrikhand"/>
                <a:sym typeface="Shrikhand"/>
              </a:rPr>
              <a:t>T</a:t>
            </a:r>
            <a:r>
              <a:rPr lang="fr">
                <a:latin typeface="Shrikhand"/>
                <a:ea typeface="Shrikhand"/>
                <a:cs typeface="Shrikhand"/>
                <a:sym typeface="Shrikhand"/>
              </a:rPr>
              <a:t>ransitions        Animations</a:t>
            </a:r>
            <a:endParaRPr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245" name="Google Shape;245;p29"/>
          <p:cNvSpPr txBox="1"/>
          <p:nvPr>
            <p:ph type="ctrTitle"/>
          </p:nvPr>
        </p:nvSpPr>
        <p:spPr>
          <a:xfrm>
            <a:off x="76350" y="3069375"/>
            <a:ext cx="9144000" cy="779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20">
                <a:latin typeface="Shrikhand"/>
                <a:ea typeface="Shrikhand"/>
                <a:cs typeface="Shrikhand"/>
                <a:sym typeface="Shrikhand"/>
              </a:rPr>
              <a:t>( + autres éléments graphiques )</a:t>
            </a:r>
            <a:endParaRPr sz="3020">
              <a:latin typeface="Shrikhand"/>
              <a:ea typeface="Shrikhand"/>
              <a:cs typeface="Shrikhand"/>
              <a:sym typeface="Shrikha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56DC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0" y="215750"/>
            <a:ext cx="3863100" cy="945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latin typeface="Shrikhand"/>
                <a:ea typeface="Shrikhand"/>
                <a:cs typeface="Shrikhand"/>
                <a:sym typeface="Shrikhand"/>
              </a:rPr>
              <a:t>Page Loader</a:t>
            </a:r>
            <a:endParaRPr sz="3500"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251" name="Google Shape;251;p30"/>
          <p:cNvSpPr txBox="1"/>
          <p:nvPr>
            <p:ph type="title"/>
          </p:nvPr>
        </p:nvSpPr>
        <p:spPr>
          <a:xfrm>
            <a:off x="4456550" y="4646100"/>
            <a:ext cx="2279400" cy="484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40"/>
              <a:t>CSS 2</a:t>
            </a:r>
            <a:endParaRPr sz="2540"/>
          </a:p>
        </p:txBody>
      </p:sp>
      <p:sp>
        <p:nvSpPr>
          <p:cNvPr id="252" name="Google Shape;252;p30"/>
          <p:cNvSpPr txBox="1"/>
          <p:nvPr>
            <p:ph type="title"/>
          </p:nvPr>
        </p:nvSpPr>
        <p:spPr>
          <a:xfrm>
            <a:off x="7044075" y="4633350"/>
            <a:ext cx="1947300" cy="510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40"/>
              <a:t>ANIMATIONs</a:t>
            </a:r>
            <a:endParaRPr sz="2540"/>
          </a:p>
        </p:txBody>
      </p:sp>
      <p:sp>
        <p:nvSpPr>
          <p:cNvPr id="253" name="Google Shape;253;p30"/>
          <p:cNvSpPr txBox="1"/>
          <p:nvPr>
            <p:ph type="title"/>
          </p:nvPr>
        </p:nvSpPr>
        <p:spPr>
          <a:xfrm>
            <a:off x="2016900" y="4652400"/>
            <a:ext cx="2061600" cy="472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40"/>
              <a:t>CSS 1</a:t>
            </a:r>
            <a:endParaRPr sz="2540"/>
          </a:p>
        </p:txBody>
      </p:sp>
      <p:sp>
        <p:nvSpPr>
          <p:cNvPr id="254" name="Google Shape;254;p30"/>
          <p:cNvSpPr txBox="1"/>
          <p:nvPr>
            <p:ph type="title"/>
          </p:nvPr>
        </p:nvSpPr>
        <p:spPr>
          <a:xfrm>
            <a:off x="515025" y="4120063"/>
            <a:ext cx="952500" cy="484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RENDU</a:t>
            </a:r>
            <a:endParaRPr sz="2500"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13" y="1653075"/>
            <a:ext cx="952500" cy="885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6" name="Google Shape;2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13" y="2538900"/>
            <a:ext cx="952500" cy="828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7" name="Google Shape;25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013" y="3367575"/>
            <a:ext cx="952500" cy="75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8" name="Google Shape;25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4512" y="1624600"/>
            <a:ext cx="2279351" cy="30087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9" name="Google Shape;25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4199" y="174088"/>
            <a:ext cx="1947400" cy="17656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0" name="Google Shape;26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4188" y="2092113"/>
            <a:ext cx="1947412" cy="25412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1" name="Google Shape;261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19638" y="515159"/>
            <a:ext cx="2824225" cy="346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2" name="Google Shape;262;p30"/>
          <p:cNvSpPr txBox="1"/>
          <p:nvPr>
            <p:ph type="title"/>
          </p:nvPr>
        </p:nvSpPr>
        <p:spPr>
          <a:xfrm>
            <a:off x="3919650" y="861375"/>
            <a:ext cx="2816400" cy="484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40"/>
              <a:t>HTML</a:t>
            </a:r>
            <a:endParaRPr sz="2540"/>
          </a:p>
        </p:txBody>
      </p:sp>
      <p:pic>
        <p:nvPicPr>
          <p:cNvPr id="263" name="Google Shape;263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16850" y="1624600"/>
            <a:ext cx="2061688" cy="3008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4" name="Google Shape;264;p30"/>
          <p:cNvSpPr txBox="1"/>
          <p:nvPr/>
        </p:nvSpPr>
        <p:spPr>
          <a:xfrm>
            <a:off x="7044250" y="1517925"/>
            <a:ext cx="1947300" cy="42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4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Disparition</a:t>
            </a:r>
            <a:endParaRPr sz="400"/>
          </a:p>
        </p:txBody>
      </p:sp>
      <p:sp>
        <p:nvSpPr>
          <p:cNvPr id="265" name="Google Shape;265;p30"/>
          <p:cNvSpPr txBox="1"/>
          <p:nvPr/>
        </p:nvSpPr>
        <p:spPr>
          <a:xfrm>
            <a:off x="7044075" y="430050"/>
            <a:ext cx="1947300" cy="40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4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Apparition</a:t>
            </a:r>
            <a:endParaRPr sz="1300"/>
          </a:p>
        </p:txBody>
      </p:sp>
      <p:sp>
        <p:nvSpPr>
          <p:cNvPr id="266" name="Google Shape;266;p30"/>
          <p:cNvSpPr txBox="1"/>
          <p:nvPr/>
        </p:nvSpPr>
        <p:spPr>
          <a:xfrm>
            <a:off x="4572000" y="2390425"/>
            <a:ext cx="20814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7" name="Google Shape;267;p30"/>
          <p:cNvSpPr txBox="1"/>
          <p:nvPr/>
        </p:nvSpPr>
        <p:spPr>
          <a:xfrm>
            <a:off x="6349825" y="2272025"/>
            <a:ext cx="42627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8" name="Google Shape;268;p30"/>
          <p:cNvSpPr txBox="1"/>
          <p:nvPr/>
        </p:nvSpPr>
        <p:spPr>
          <a:xfrm>
            <a:off x="4530575" y="2212825"/>
            <a:ext cx="20616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9" name="Google Shape;269;p30"/>
          <p:cNvSpPr txBox="1"/>
          <p:nvPr/>
        </p:nvSpPr>
        <p:spPr>
          <a:xfrm>
            <a:off x="4796575" y="1806625"/>
            <a:ext cx="1947300" cy="40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4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pseudo-élément</a:t>
            </a:r>
            <a:endParaRPr sz="1300"/>
          </a:p>
        </p:txBody>
      </p:sp>
      <p:sp>
        <p:nvSpPr>
          <p:cNvPr id="270" name="Google Shape;270;p30"/>
          <p:cNvSpPr txBox="1"/>
          <p:nvPr/>
        </p:nvSpPr>
        <p:spPr>
          <a:xfrm>
            <a:off x="4796575" y="3758675"/>
            <a:ext cx="1947300" cy="40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4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pseudo-élément</a:t>
            </a:r>
            <a:endParaRPr sz="1300"/>
          </a:p>
        </p:txBody>
      </p:sp>
      <p:sp>
        <p:nvSpPr>
          <p:cNvPr id="271" name="Google Shape;271;p30"/>
          <p:cNvSpPr txBox="1"/>
          <p:nvPr/>
        </p:nvSpPr>
        <p:spPr>
          <a:xfrm>
            <a:off x="2024300" y="2438425"/>
            <a:ext cx="2081400" cy="40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4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z-index</a:t>
            </a:r>
            <a:endParaRPr sz="1300"/>
          </a:p>
        </p:txBody>
      </p:sp>
      <p:sp>
        <p:nvSpPr>
          <p:cNvPr id="272" name="Google Shape;272;p30"/>
          <p:cNvSpPr txBox="1"/>
          <p:nvPr/>
        </p:nvSpPr>
        <p:spPr>
          <a:xfrm>
            <a:off x="2024300" y="2971825"/>
            <a:ext cx="2081400" cy="40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4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Animation</a:t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56DC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/>
          <p:nvPr>
            <p:ph type="title"/>
          </p:nvPr>
        </p:nvSpPr>
        <p:spPr>
          <a:xfrm>
            <a:off x="0" y="0"/>
            <a:ext cx="4433100" cy="945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latin typeface="Shrikhand"/>
                <a:ea typeface="Shrikhand"/>
                <a:cs typeface="Shrikhand"/>
                <a:sym typeface="Shrikhand"/>
              </a:rPr>
              <a:t>Coeur “ Fav”</a:t>
            </a:r>
            <a:endParaRPr sz="3500"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278" name="Google Shape;278;p31"/>
          <p:cNvSpPr txBox="1"/>
          <p:nvPr>
            <p:ph type="title"/>
          </p:nvPr>
        </p:nvSpPr>
        <p:spPr>
          <a:xfrm>
            <a:off x="6827699" y="4532400"/>
            <a:ext cx="2163900" cy="61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40"/>
              <a:t>CSS</a:t>
            </a:r>
            <a:endParaRPr sz="2540"/>
          </a:p>
        </p:txBody>
      </p:sp>
      <p:sp>
        <p:nvSpPr>
          <p:cNvPr id="279" name="Google Shape;279;p31"/>
          <p:cNvSpPr txBox="1"/>
          <p:nvPr>
            <p:ph type="title"/>
          </p:nvPr>
        </p:nvSpPr>
        <p:spPr>
          <a:xfrm>
            <a:off x="1497362" y="4565700"/>
            <a:ext cx="2435700" cy="577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40"/>
              <a:t>CHECKBOX</a:t>
            </a:r>
            <a:endParaRPr sz="2540"/>
          </a:p>
        </p:txBody>
      </p:sp>
      <p:sp>
        <p:nvSpPr>
          <p:cNvPr id="280" name="Google Shape;280;p31"/>
          <p:cNvSpPr txBox="1"/>
          <p:nvPr>
            <p:ph type="title"/>
          </p:nvPr>
        </p:nvSpPr>
        <p:spPr>
          <a:xfrm>
            <a:off x="4272400" y="4532400"/>
            <a:ext cx="2505000" cy="61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40"/>
              <a:t>MIXIN</a:t>
            </a:r>
            <a:endParaRPr sz="2540"/>
          </a:p>
        </p:txBody>
      </p:sp>
      <p:sp>
        <p:nvSpPr>
          <p:cNvPr id="281" name="Google Shape;281;p31"/>
          <p:cNvSpPr txBox="1"/>
          <p:nvPr>
            <p:ph type="title"/>
          </p:nvPr>
        </p:nvSpPr>
        <p:spPr>
          <a:xfrm>
            <a:off x="156500" y="4532400"/>
            <a:ext cx="1096200" cy="61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RENDU</a:t>
            </a:r>
            <a:endParaRPr sz="2500"/>
          </a:p>
        </p:txBody>
      </p:sp>
      <p:pic>
        <p:nvPicPr>
          <p:cNvPr id="282" name="Google Shape;2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450" y="1032075"/>
            <a:ext cx="2504900" cy="3500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3" name="Google Shape;2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2738" y="3490120"/>
            <a:ext cx="2504925" cy="104227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4" name="Google Shape;28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599" y="1351120"/>
            <a:ext cx="3977449" cy="3743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5" name="Google Shape;28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238" y="2770275"/>
            <a:ext cx="828675" cy="83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6" name="Google Shape;28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013" y="3684675"/>
            <a:ext cx="819150" cy="847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7" name="Google Shape;28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9738" y="217700"/>
            <a:ext cx="1959800" cy="4314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8" name="Google Shape;288;p31"/>
          <p:cNvSpPr txBox="1"/>
          <p:nvPr>
            <p:ph type="title"/>
          </p:nvPr>
        </p:nvSpPr>
        <p:spPr>
          <a:xfrm>
            <a:off x="142750" y="1725450"/>
            <a:ext cx="3977400" cy="61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HTML</a:t>
            </a:r>
            <a:endParaRPr sz="2500"/>
          </a:p>
        </p:txBody>
      </p:sp>
      <p:sp>
        <p:nvSpPr>
          <p:cNvPr id="289" name="Google Shape;289;p31"/>
          <p:cNvSpPr txBox="1"/>
          <p:nvPr/>
        </p:nvSpPr>
        <p:spPr>
          <a:xfrm>
            <a:off x="4272400" y="1351125"/>
            <a:ext cx="2505000" cy="40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4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absolute</a:t>
            </a:r>
            <a:endParaRPr sz="1300"/>
          </a:p>
        </p:txBody>
      </p:sp>
      <p:sp>
        <p:nvSpPr>
          <p:cNvPr id="290" name="Google Shape;290;p31"/>
          <p:cNvSpPr txBox="1"/>
          <p:nvPr/>
        </p:nvSpPr>
        <p:spPr>
          <a:xfrm>
            <a:off x="4272400" y="2570325"/>
            <a:ext cx="25050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Intégration CSS</a:t>
            </a:r>
            <a:endParaRPr/>
          </a:p>
        </p:txBody>
      </p:sp>
      <p:sp>
        <p:nvSpPr>
          <p:cNvPr id="291" name="Google Shape;291;p31"/>
          <p:cNvSpPr txBox="1"/>
          <p:nvPr/>
        </p:nvSpPr>
        <p:spPr>
          <a:xfrm>
            <a:off x="4272400" y="3256125"/>
            <a:ext cx="25050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background-clip</a:t>
            </a:r>
            <a:endParaRPr/>
          </a:p>
        </p:txBody>
      </p:sp>
      <p:sp>
        <p:nvSpPr>
          <p:cNvPr id="292" name="Google Shape;292;p31"/>
          <p:cNvSpPr txBox="1"/>
          <p:nvPr/>
        </p:nvSpPr>
        <p:spPr>
          <a:xfrm>
            <a:off x="6929750" y="544800"/>
            <a:ext cx="19599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before</a:t>
            </a:r>
            <a:endParaRPr/>
          </a:p>
        </p:txBody>
      </p:sp>
      <p:sp>
        <p:nvSpPr>
          <p:cNvPr id="293" name="Google Shape;293;p31"/>
          <p:cNvSpPr txBox="1"/>
          <p:nvPr/>
        </p:nvSpPr>
        <p:spPr>
          <a:xfrm>
            <a:off x="6929750" y="1459200"/>
            <a:ext cx="19599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after</a:t>
            </a:r>
            <a:endParaRPr/>
          </a:p>
        </p:txBody>
      </p:sp>
      <p:sp>
        <p:nvSpPr>
          <p:cNvPr id="294" name="Google Shape;294;p31"/>
          <p:cNvSpPr txBox="1"/>
          <p:nvPr/>
        </p:nvSpPr>
        <p:spPr>
          <a:xfrm>
            <a:off x="6945375" y="2251150"/>
            <a:ext cx="19599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opacity</a:t>
            </a:r>
            <a:endParaRPr/>
          </a:p>
        </p:txBody>
      </p:sp>
      <p:sp>
        <p:nvSpPr>
          <p:cNvPr id="295" name="Google Shape;295;p31"/>
          <p:cNvSpPr txBox="1"/>
          <p:nvPr/>
        </p:nvSpPr>
        <p:spPr>
          <a:xfrm>
            <a:off x="6929750" y="3211800"/>
            <a:ext cx="19599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hover 1</a:t>
            </a:r>
            <a:endParaRPr/>
          </a:p>
        </p:txBody>
      </p:sp>
      <p:sp>
        <p:nvSpPr>
          <p:cNvPr id="296" name="Google Shape;296;p31"/>
          <p:cNvSpPr txBox="1"/>
          <p:nvPr/>
        </p:nvSpPr>
        <p:spPr>
          <a:xfrm>
            <a:off x="6929750" y="3821400"/>
            <a:ext cx="19599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hover 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56DC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265500" y="304800"/>
            <a:ext cx="4045200" cy="778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4800">
                <a:latin typeface="Shrikhand"/>
                <a:ea typeface="Shrikhand"/>
                <a:cs typeface="Shrikhand"/>
                <a:sym typeface="Shrikhand"/>
              </a:rPr>
              <a:t>Mission</a:t>
            </a:r>
            <a:endParaRPr sz="4800"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265500" y="1236900"/>
            <a:ext cx="4253700" cy="3906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Oswald"/>
                <a:ea typeface="Oswald"/>
                <a:cs typeface="Oswald"/>
                <a:sym typeface="Oswald"/>
              </a:rPr>
              <a:t>-&gt;</a:t>
            </a:r>
            <a:r>
              <a:rPr lang="fr" sz="1300">
                <a:latin typeface="Oswald"/>
                <a:ea typeface="Oswald"/>
                <a:cs typeface="Oswald"/>
                <a:sym typeface="Oswald"/>
              </a:rPr>
              <a:t> Mission front-end pour l’entreprise “ohmyfood”</a:t>
            </a:r>
            <a:endParaRPr sz="13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Oswald"/>
                <a:ea typeface="Oswald"/>
                <a:cs typeface="Oswald"/>
                <a:sym typeface="Oswald"/>
              </a:rPr>
              <a:t>- Développer un site proposant le menu de 4 restaurants</a:t>
            </a:r>
            <a:endParaRPr sz="13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Oswald"/>
                <a:ea typeface="Oswald"/>
                <a:cs typeface="Oswald"/>
                <a:sym typeface="Oswald"/>
              </a:rPr>
              <a:t>- Intégrer contenu conformément aux maquettes</a:t>
            </a:r>
            <a:endParaRPr sz="13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Oswald"/>
                <a:ea typeface="Oswald"/>
                <a:cs typeface="Oswald"/>
                <a:sym typeface="Oswald"/>
              </a:rPr>
              <a:t>- Respecter les spécifications fonctionnelles &amp; techniques</a:t>
            </a:r>
            <a:endParaRPr sz="13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Oswald"/>
                <a:ea typeface="Oswald"/>
                <a:cs typeface="Oswald"/>
                <a:sym typeface="Oswald"/>
              </a:rPr>
              <a:t>- Implémenter une interface responsive mobile-first</a:t>
            </a:r>
            <a:endParaRPr sz="13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Oswald"/>
                <a:ea typeface="Oswald"/>
                <a:cs typeface="Oswald"/>
                <a:sym typeface="Oswald"/>
              </a:rPr>
              <a:t>- Réaliser des effets/animations CSS graphiques avancés</a:t>
            </a:r>
            <a:endParaRPr sz="13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Oswald"/>
                <a:ea typeface="Oswald"/>
                <a:cs typeface="Oswald"/>
                <a:sym typeface="Oswald"/>
              </a:rPr>
              <a:t>- Système de versioning pour le suivi et l’hébergement</a:t>
            </a:r>
            <a:endParaRPr sz="13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Oswald"/>
                <a:ea typeface="Oswald"/>
                <a:cs typeface="Oswald"/>
                <a:sym typeface="Oswald"/>
              </a:rPr>
              <a:t>- Mettre en place une structure de navigation pour un site web</a:t>
            </a:r>
            <a:endParaRPr sz="13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50" y="0"/>
            <a:ext cx="1082625" cy="6540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263" y="152400"/>
            <a:ext cx="108264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3095" y="152413"/>
            <a:ext cx="103509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24375" y="152438"/>
            <a:ext cx="1082625" cy="4838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56DC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/>
          <p:nvPr>
            <p:ph type="title"/>
          </p:nvPr>
        </p:nvSpPr>
        <p:spPr>
          <a:xfrm>
            <a:off x="3070450" y="228475"/>
            <a:ext cx="2569200" cy="1721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Shrikhand"/>
                <a:ea typeface="Shrikhand"/>
                <a:cs typeface="Shrikhand"/>
                <a:sym typeface="Shrikhand"/>
              </a:rPr>
              <a:t>menus</a:t>
            </a:r>
            <a:endParaRPr sz="5000"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302" name="Google Shape;302;p32"/>
          <p:cNvSpPr txBox="1"/>
          <p:nvPr>
            <p:ph type="title"/>
          </p:nvPr>
        </p:nvSpPr>
        <p:spPr>
          <a:xfrm>
            <a:off x="3233300" y="4187825"/>
            <a:ext cx="2274300" cy="469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40"/>
              <a:t>HTML</a:t>
            </a:r>
            <a:endParaRPr sz="2540"/>
          </a:p>
        </p:txBody>
      </p:sp>
      <p:sp>
        <p:nvSpPr>
          <p:cNvPr id="303" name="Google Shape;303;p32"/>
          <p:cNvSpPr txBox="1"/>
          <p:nvPr>
            <p:ph type="title"/>
          </p:nvPr>
        </p:nvSpPr>
        <p:spPr>
          <a:xfrm>
            <a:off x="296875" y="4657325"/>
            <a:ext cx="2274300" cy="50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00"/>
              <a:t>RENDU</a:t>
            </a:r>
            <a:endParaRPr sz="2500"/>
          </a:p>
        </p:txBody>
      </p:sp>
      <p:pic>
        <p:nvPicPr>
          <p:cNvPr id="304" name="Google Shape;3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725" y="228600"/>
            <a:ext cx="2274400" cy="20439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5" name="Google Shape;3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825" y="2447001"/>
            <a:ext cx="2274399" cy="193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6" name="Google Shape;30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2038" y="3119200"/>
            <a:ext cx="2636575" cy="1495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7" name="Google Shape;30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3300" y="1992138"/>
            <a:ext cx="2274300" cy="54384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8" name="Google Shape;30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3301" y="2764575"/>
            <a:ext cx="2274300" cy="5326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9" name="Google Shape;30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33300" y="3525825"/>
            <a:ext cx="2274300" cy="5858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0" name="Google Shape;310;p32"/>
          <p:cNvSpPr txBox="1"/>
          <p:nvPr>
            <p:ph type="title"/>
          </p:nvPr>
        </p:nvSpPr>
        <p:spPr>
          <a:xfrm>
            <a:off x="6131975" y="4615025"/>
            <a:ext cx="2636700" cy="543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40"/>
              <a:t>SCSS / LOOP</a:t>
            </a:r>
            <a:endParaRPr sz="2540"/>
          </a:p>
        </p:txBody>
      </p:sp>
      <p:sp>
        <p:nvSpPr>
          <p:cNvPr id="311" name="Google Shape;311;p32"/>
          <p:cNvSpPr txBox="1"/>
          <p:nvPr/>
        </p:nvSpPr>
        <p:spPr>
          <a:xfrm>
            <a:off x="6037750" y="2323150"/>
            <a:ext cx="26367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31975" y="76200"/>
            <a:ext cx="2636700" cy="229566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3" name="Google Shape;313;p32"/>
          <p:cNvSpPr txBox="1"/>
          <p:nvPr>
            <p:ph type="title"/>
          </p:nvPr>
        </p:nvSpPr>
        <p:spPr>
          <a:xfrm>
            <a:off x="6200550" y="2371875"/>
            <a:ext cx="2636700" cy="527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40"/>
              <a:t>ANIMATION</a:t>
            </a:r>
            <a:endParaRPr sz="2540"/>
          </a:p>
        </p:txBody>
      </p:sp>
      <p:sp>
        <p:nvSpPr>
          <p:cNvPr id="314" name="Google Shape;314;p32"/>
          <p:cNvSpPr txBox="1"/>
          <p:nvPr/>
        </p:nvSpPr>
        <p:spPr>
          <a:xfrm>
            <a:off x="3233300" y="1798375"/>
            <a:ext cx="227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 = 1</a:t>
            </a:r>
            <a:endParaRPr/>
          </a:p>
        </p:txBody>
      </p:sp>
      <p:sp>
        <p:nvSpPr>
          <p:cNvPr id="315" name="Google Shape;315;p32"/>
          <p:cNvSpPr txBox="1"/>
          <p:nvPr/>
        </p:nvSpPr>
        <p:spPr>
          <a:xfrm>
            <a:off x="3233300" y="2560375"/>
            <a:ext cx="227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 = 2</a:t>
            </a:r>
            <a:endParaRPr/>
          </a:p>
        </p:txBody>
      </p:sp>
      <p:sp>
        <p:nvSpPr>
          <p:cNvPr id="316" name="Google Shape;316;p32"/>
          <p:cNvSpPr txBox="1"/>
          <p:nvPr/>
        </p:nvSpPr>
        <p:spPr>
          <a:xfrm>
            <a:off x="3233300" y="3322375"/>
            <a:ext cx="227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 = 3</a:t>
            </a:r>
            <a:endParaRPr/>
          </a:p>
        </p:txBody>
      </p:sp>
      <p:sp>
        <p:nvSpPr>
          <p:cNvPr id="317" name="Google Shape;317;p32"/>
          <p:cNvSpPr txBox="1"/>
          <p:nvPr/>
        </p:nvSpPr>
        <p:spPr>
          <a:xfrm>
            <a:off x="6132050" y="3246175"/>
            <a:ext cx="26067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variable</a:t>
            </a:r>
            <a:endParaRPr/>
          </a:p>
        </p:txBody>
      </p:sp>
      <p:sp>
        <p:nvSpPr>
          <p:cNvPr id="318" name="Google Shape;318;p32"/>
          <p:cNvSpPr txBox="1"/>
          <p:nvPr/>
        </p:nvSpPr>
        <p:spPr>
          <a:xfrm>
            <a:off x="6146975" y="813025"/>
            <a:ext cx="26067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direction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56DC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/>
          <p:nvPr>
            <p:ph type="title"/>
          </p:nvPr>
        </p:nvSpPr>
        <p:spPr>
          <a:xfrm>
            <a:off x="0" y="0"/>
            <a:ext cx="4082700" cy="2031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latin typeface="Shrikhand"/>
                <a:ea typeface="Shrikhand"/>
                <a:cs typeface="Shrikhand"/>
                <a:sym typeface="Shrikhand"/>
              </a:rPr>
              <a:t>Checkbox </a:t>
            </a:r>
            <a:endParaRPr sz="3500"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324" name="Google Shape;324;p33"/>
          <p:cNvSpPr txBox="1"/>
          <p:nvPr>
            <p:ph type="title"/>
          </p:nvPr>
        </p:nvSpPr>
        <p:spPr>
          <a:xfrm>
            <a:off x="6571850" y="4634075"/>
            <a:ext cx="2419800" cy="509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40"/>
              <a:t>TRANSITION</a:t>
            </a:r>
            <a:endParaRPr sz="2540"/>
          </a:p>
        </p:txBody>
      </p:sp>
      <p:sp>
        <p:nvSpPr>
          <p:cNvPr id="325" name="Google Shape;325;p33"/>
          <p:cNvSpPr txBox="1"/>
          <p:nvPr>
            <p:ph type="title"/>
          </p:nvPr>
        </p:nvSpPr>
        <p:spPr>
          <a:xfrm>
            <a:off x="4082575" y="4634100"/>
            <a:ext cx="2265300" cy="509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40"/>
              <a:t>CSS</a:t>
            </a:r>
            <a:endParaRPr sz="2540"/>
          </a:p>
        </p:txBody>
      </p:sp>
      <p:sp>
        <p:nvSpPr>
          <p:cNvPr id="326" name="Google Shape;326;p33"/>
          <p:cNvSpPr txBox="1"/>
          <p:nvPr>
            <p:ph type="title"/>
          </p:nvPr>
        </p:nvSpPr>
        <p:spPr>
          <a:xfrm>
            <a:off x="149125" y="4634100"/>
            <a:ext cx="1075200" cy="509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RENDU</a:t>
            </a:r>
            <a:endParaRPr sz="2500"/>
          </a:p>
        </p:txBody>
      </p:sp>
      <p:pic>
        <p:nvPicPr>
          <p:cNvPr id="327" name="Google Shape;3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50" y="2031469"/>
            <a:ext cx="2478175" cy="6115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8" name="Google Shape;3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388" y="3101900"/>
            <a:ext cx="628650" cy="68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9" name="Google Shape;32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138" y="2225600"/>
            <a:ext cx="885160" cy="68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0" name="Google Shape;33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088" y="3978200"/>
            <a:ext cx="295275" cy="333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1" name="Google Shape;331;p33"/>
          <p:cNvSpPr txBox="1"/>
          <p:nvPr>
            <p:ph type="title"/>
          </p:nvPr>
        </p:nvSpPr>
        <p:spPr>
          <a:xfrm>
            <a:off x="1373675" y="4634075"/>
            <a:ext cx="2458200" cy="509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40"/>
              <a:t>HTML</a:t>
            </a:r>
            <a:endParaRPr sz="2540"/>
          </a:p>
        </p:txBody>
      </p:sp>
      <p:pic>
        <p:nvPicPr>
          <p:cNvPr id="332" name="Google Shape;33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82575" y="406475"/>
            <a:ext cx="2265236" cy="4227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3" name="Google Shape;333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33531" y="406475"/>
            <a:ext cx="2458069" cy="4227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4" name="Google Shape;334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66860" y="2643050"/>
            <a:ext cx="2478157" cy="1991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5" name="Google Shape;335;p33"/>
          <p:cNvSpPr txBox="1"/>
          <p:nvPr/>
        </p:nvSpPr>
        <p:spPr>
          <a:xfrm>
            <a:off x="4082575" y="1464775"/>
            <a:ext cx="22653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margin-right</a:t>
            </a:r>
            <a:endParaRPr sz="1200"/>
          </a:p>
        </p:txBody>
      </p:sp>
      <p:sp>
        <p:nvSpPr>
          <p:cNvPr id="336" name="Google Shape;336;p33"/>
          <p:cNvSpPr txBox="1"/>
          <p:nvPr/>
        </p:nvSpPr>
        <p:spPr>
          <a:xfrm>
            <a:off x="3831875" y="37150"/>
            <a:ext cx="27213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Invisible grâce à overflow: hidden du parent</a:t>
            </a:r>
            <a:endParaRPr sz="1200"/>
          </a:p>
        </p:txBody>
      </p:sp>
      <p:sp>
        <p:nvSpPr>
          <p:cNvPr id="337" name="Google Shape;337;p33"/>
          <p:cNvSpPr txBox="1"/>
          <p:nvPr/>
        </p:nvSpPr>
        <p:spPr>
          <a:xfrm>
            <a:off x="4082575" y="4055575"/>
            <a:ext cx="22653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rotate</a:t>
            </a:r>
            <a:endParaRPr sz="1200"/>
          </a:p>
        </p:txBody>
      </p:sp>
      <p:sp>
        <p:nvSpPr>
          <p:cNvPr id="338" name="Google Shape;338;p33"/>
          <p:cNvSpPr txBox="1"/>
          <p:nvPr/>
        </p:nvSpPr>
        <p:spPr>
          <a:xfrm>
            <a:off x="6533525" y="3960250"/>
            <a:ext cx="2458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rotate</a:t>
            </a:r>
            <a:endParaRPr sz="1200"/>
          </a:p>
        </p:txBody>
      </p:sp>
      <p:sp>
        <p:nvSpPr>
          <p:cNvPr id="339" name="Google Shape;339;p33"/>
          <p:cNvSpPr txBox="1"/>
          <p:nvPr/>
        </p:nvSpPr>
        <p:spPr>
          <a:xfrm>
            <a:off x="6533525" y="3045850"/>
            <a:ext cx="2458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margin-right</a:t>
            </a:r>
            <a:endParaRPr sz="1200"/>
          </a:p>
        </p:txBody>
      </p:sp>
      <p:sp>
        <p:nvSpPr>
          <p:cNvPr id="340" name="Google Shape;340;p33"/>
          <p:cNvSpPr txBox="1"/>
          <p:nvPr/>
        </p:nvSpPr>
        <p:spPr>
          <a:xfrm>
            <a:off x="6533525" y="836050"/>
            <a:ext cx="2458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hidden</a:t>
            </a:r>
            <a:endParaRPr sz="1200"/>
          </a:p>
        </p:txBody>
      </p:sp>
      <p:sp>
        <p:nvSpPr>
          <p:cNvPr id="341" name="Google Shape;341;p33"/>
          <p:cNvSpPr txBox="1"/>
          <p:nvPr/>
        </p:nvSpPr>
        <p:spPr>
          <a:xfrm>
            <a:off x="6533463" y="536200"/>
            <a:ext cx="2458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parent</a:t>
            </a:r>
            <a:endParaRPr sz="1200"/>
          </a:p>
        </p:txBody>
      </p:sp>
      <p:sp>
        <p:nvSpPr>
          <p:cNvPr id="342" name="Google Shape;342;p33"/>
          <p:cNvSpPr txBox="1"/>
          <p:nvPr/>
        </p:nvSpPr>
        <p:spPr>
          <a:xfrm>
            <a:off x="6533463" y="2089500"/>
            <a:ext cx="2458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hover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56DC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 txBox="1"/>
          <p:nvPr>
            <p:ph type="title"/>
          </p:nvPr>
        </p:nvSpPr>
        <p:spPr>
          <a:xfrm>
            <a:off x="6580925" y="0"/>
            <a:ext cx="2410500" cy="2047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latin typeface="Shrikhand"/>
                <a:ea typeface="Shrikhand"/>
                <a:cs typeface="Shrikhand"/>
                <a:sym typeface="Shrikhand"/>
              </a:rPr>
              <a:t>Bonus</a:t>
            </a:r>
            <a:endParaRPr sz="4000"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348" name="Google Shape;348;p34"/>
          <p:cNvSpPr txBox="1"/>
          <p:nvPr>
            <p:ph type="title"/>
          </p:nvPr>
        </p:nvSpPr>
        <p:spPr>
          <a:xfrm>
            <a:off x="110950" y="4420200"/>
            <a:ext cx="2163900" cy="723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Ruban “new”</a:t>
            </a:r>
            <a:endParaRPr sz="2500"/>
          </a:p>
        </p:txBody>
      </p:sp>
      <p:pic>
        <p:nvPicPr>
          <p:cNvPr id="349" name="Google Shape;3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438" y="468500"/>
            <a:ext cx="770925" cy="340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0" name="Google Shape;35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50" y="885675"/>
            <a:ext cx="2163900" cy="16464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1" name="Google Shape;35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950" y="2066375"/>
            <a:ext cx="2163900" cy="23538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2" name="Google Shape;352;p34"/>
          <p:cNvSpPr txBox="1"/>
          <p:nvPr>
            <p:ph type="title"/>
          </p:nvPr>
        </p:nvSpPr>
        <p:spPr>
          <a:xfrm>
            <a:off x="6602650" y="4420200"/>
            <a:ext cx="2388900" cy="723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Button “shake”</a:t>
            </a:r>
            <a:endParaRPr sz="2500"/>
          </a:p>
        </p:txBody>
      </p:sp>
      <p:sp>
        <p:nvSpPr>
          <p:cNvPr id="353" name="Google Shape;353;p34"/>
          <p:cNvSpPr txBox="1"/>
          <p:nvPr>
            <p:ph type="title"/>
          </p:nvPr>
        </p:nvSpPr>
        <p:spPr>
          <a:xfrm>
            <a:off x="4282800" y="4420200"/>
            <a:ext cx="2163900" cy="723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Header “arrow”</a:t>
            </a:r>
            <a:endParaRPr sz="2500"/>
          </a:p>
        </p:txBody>
      </p:sp>
      <p:pic>
        <p:nvPicPr>
          <p:cNvPr id="354" name="Google Shape;35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2650" y="3020950"/>
            <a:ext cx="2388950" cy="13992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5" name="Google Shape;355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2650" y="2311862"/>
            <a:ext cx="2388950" cy="7060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6" name="Google Shape;356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2800" y="1249800"/>
            <a:ext cx="2174642" cy="3170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7" name="Google Shape;357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77425" y="728275"/>
            <a:ext cx="2174650" cy="5215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8" name="Google Shape;358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02642" y="2047525"/>
            <a:ext cx="2388899" cy="3033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9" name="Google Shape;359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7250" y="2645547"/>
            <a:ext cx="1703151" cy="177465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60" name="Google Shape;360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7250" y="1496201"/>
            <a:ext cx="1703150" cy="3962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61" name="Google Shape;361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27250" y="1892487"/>
            <a:ext cx="1703150" cy="3704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62" name="Google Shape;362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27250" y="2262931"/>
            <a:ext cx="1703150" cy="38904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3" name="Google Shape;363;p34"/>
          <p:cNvSpPr txBox="1"/>
          <p:nvPr>
            <p:ph type="title"/>
          </p:nvPr>
        </p:nvSpPr>
        <p:spPr>
          <a:xfrm>
            <a:off x="2427250" y="4420200"/>
            <a:ext cx="1703100" cy="723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Title “blur”</a:t>
            </a:r>
            <a:endParaRPr sz="2500"/>
          </a:p>
        </p:txBody>
      </p:sp>
      <p:sp>
        <p:nvSpPr>
          <p:cNvPr id="364" name="Google Shape;364;p34"/>
          <p:cNvSpPr txBox="1"/>
          <p:nvPr/>
        </p:nvSpPr>
        <p:spPr>
          <a:xfrm>
            <a:off x="110950" y="2310900"/>
            <a:ext cx="21639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pseudo-e</a:t>
            </a:r>
            <a:endParaRPr sz="1200"/>
          </a:p>
        </p:txBody>
      </p:sp>
      <p:sp>
        <p:nvSpPr>
          <p:cNvPr id="365" name="Google Shape;365;p34"/>
          <p:cNvSpPr txBox="1"/>
          <p:nvPr/>
        </p:nvSpPr>
        <p:spPr>
          <a:xfrm>
            <a:off x="110950" y="2532125"/>
            <a:ext cx="21639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abs</a:t>
            </a:r>
            <a:endParaRPr sz="1200"/>
          </a:p>
        </p:txBody>
      </p:sp>
      <p:sp>
        <p:nvSpPr>
          <p:cNvPr id="366" name="Google Shape;366;p34"/>
          <p:cNvSpPr txBox="1"/>
          <p:nvPr/>
        </p:nvSpPr>
        <p:spPr>
          <a:xfrm>
            <a:off x="4293550" y="1368000"/>
            <a:ext cx="21639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pseudo-e</a:t>
            </a:r>
            <a:endParaRPr sz="1200"/>
          </a:p>
        </p:txBody>
      </p:sp>
      <p:sp>
        <p:nvSpPr>
          <p:cNvPr id="367" name="Google Shape;367;p34"/>
          <p:cNvSpPr txBox="1"/>
          <p:nvPr/>
        </p:nvSpPr>
        <p:spPr>
          <a:xfrm>
            <a:off x="4284575" y="2680200"/>
            <a:ext cx="21639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absolute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56DC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>
                <a:latin typeface="Shrikhand"/>
                <a:ea typeface="Shrikhand"/>
                <a:cs typeface="Shrikhand"/>
                <a:sym typeface="Shrikhand"/>
              </a:rPr>
              <a:t>Bilan</a:t>
            </a:r>
            <a:endParaRPr sz="6000"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373" name="Google Shape;373;p35"/>
          <p:cNvSpPr txBox="1"/>
          <p:nvPr>
            <p:ph idx="1" type="body"/>
          </p:nvPr>
        </p:nvSpPr>
        <p:spPr>
          <a:xfrm>
            <a:off x="13450" y="1236025"/>
            <a:ext cx="7547400" cy="4517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marR="152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-"/>
            </a:pPr>
            <a:r>
              <a:rPr lang="fr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Mettre en œuvre des effets CSS graphiques avancés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152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-"/>
            </a:pPr>
            <a:r>
              <a:rPr lang="fr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Utiliser un système de gestion de versions pour le suivi du projet 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152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-"/>
            </a:pPr>
            <a:r>
              <a:rPr lang="fr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… ainsi que pour son hébergement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152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-"/>
            </a:pPr>
            <a:r>
              <a:rPr lang="fr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Assurer la cohérence graphique d'un site web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152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-"/>
            </a:pPr>
            <a:r>
              <a:rPr lang="fr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Mettre en place son environnement Front-End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152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-"/>
            </a:pPr>
            <a:r>
              <a:rPr lang="fr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Mettre en place une structure de navigation pour un site web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152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-"/>
            </a:pPr>
            <a:r>
              <a:rPr lang="fr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Site responsive en mobile-first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152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-"/>
            </a:pPr>
            <a:r>
              <a:rPr lang="fr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Cahier des charges respecté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marR="1524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marR="1524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[...] Mission accomplie.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74" name="Google Shape;3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800" y="1333500"/>
            <a:ext cx="3810000" cy="381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56DC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265525" y="1282500"/>
            <a:ext cx="4045200" cy="3906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0" y="228600"/>
            <a:ext cx="4572000" cy="80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chemeClr val="dk1"/>
                </a:solidFill>
                <a:latin typeface="Shrikhand"/>
                <a:ea typeface="Shrikhand"/>
                <a:cs typeface="Shrikhand"/>
                <a:sym typeface="Shrikhand"/>
              </a:rPr>
              <a:t>Contraintes</a:t>
            </a:r>
            <a:endParaRPr sz="6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371600"/>
            <a:ext cx="2589325" cy="14385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265500" y="1160700"/>
            <a:ext cx="4045200" cy="3906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Oswald"/>
                <a:ea typeface="Oswald"/>
                <a:cs typeface="Oswald"/>
                <a:sym typeface="Oswald"/>
              </a:rPr>
              <a:t>- </a:t>
            </a:r>
            <a:r>
              <a:rPr lang="fr" sz="1500">
                <a:latin typeface="Oswald"/>
                <a:ea typeface="Oswald"/>
                <a:cs typeface="Oswald"/>
                <a:sym typeface="Oswald"/>
              </a:rPr>
              <a:t>Charte graphique à respecter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Oswald"/>
                <a:ea typeface="Oswald"/>
                <a:cs typeface="Oswald"/>
                <a:sym typeface="Oswald"/>
              </a:rPr>
              <a:t>- CSS only / JavaScript interdit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Oswald"/>
                <a:ea typeface="Oswald"/>
                <a:cs typeface="Oswald"/>
                <a:sym typeface="Oswald"/>
              </a:rPr>
              <a:t>- Sass recommandé / Framework type Bootstrap interdit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Oswald"/>
                <a:ea typeface="Oswald"/>
                <a:cs typeface="Oswald"/>
                <a:sym typeface="Oswald"/>
              </a:rPr>
              <a:t>- Code versionné sur GitHub / Site accessible via GH-Pages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Oswald"/>
                <a:ea typeface="Oswald"/>
                <a:cs typeface="Oswald"/>
                <a:sym typeface="Oswald"/>
              </a:rPr>
              <a:t>- Responsive / Mobile-first / desktop et tablet libre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Oswald"/>
                <a:ea typeface="Oswald"/>
                <a:cs typeface="Oswald"/>
                <a:sym typeface="Oswald"/>
              </a:rPr>
              <a:t>- W3C valide sans erreurs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Oswald"/>
                <a:ea typeface="Oswald"/>
                <a:cs typeface="Oswald"/>
                <a:sym typeface="Oswald"/>
              </a:rPr>
              <a:t>- Compatible Chrome / Firefox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Oswald"/>
                <a:ea typeface="Oswald"/>
                <a:cs typeface="Oswald"/>
                <a:sym typeface="Oswald"/>
              </a:rPr>
              <a:t>- Cahier des charges -&gt; Contenu des pages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Oswald"/>
                <a:ea typeface="Oswald"/>
                <a:cs typeface="Oswald"/>
                <a:sym typeface="Oswald"/>
              </a:rPr>
              <a:t>- </a:t>
            </a:r>
            <a:r>
              <a:rPr lang="fr" sz="1500">
                <a:latin typeface="Oswald"/>
                <a:ea typeface="Oswald"/>
                <a:cs typeface="Oswald"/>
                <a:sym typeface="Oswald"/>
              </a:rPr>
              <a:t>Cahier des charges -&gt; Effets graphiques et animations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0863" y="1790800"/>
            <a:ext cx="1666875" cy="600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1" name="Google Shape;81;p15"/>
          <p:cNvSpPr txBox="1"/>
          <p:nvPr/>
        </p:nvSpPr>
        <p:spPr>
          <a:xfrm>
            <a:off x="7400888" y="1385438"/>
            <a:ext cx="16668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9356DC"/>
                </a:solidFill>
                <a:latin typeface="Oswald"/>
                <a:ea typeface="Oswald"/>
                <a:cs typeface="Oswald"/>
                <a:sym typeface="Oswald"/>
              </a:rPr>
              <a:t>Couleurs</a:t>
            </a:r>
            <a:endParaRPr>
              <a:solidFill>
                <a:srgbClr val="9356DC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661125" y="-26600"/>
            <a:ext cx="44067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9356DC"/>
                </a:solidFill>
                <a:latin typeface="Oswald"/>
                <a:ea typeface="Oswald"/>
                <a:cs typeface="Oswald"/>
                <a:sym typeface="Oswald"/>
              </a:rPr>
              <a:t>Polices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724" y="4314827"/>
            <a:ext cx="2268576" cy="600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" name="Google Shape;8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1125" y="3388728"/>
            <a:ext cx="4419600" cy="2702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5" name="Google Shape;8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0905" y="4319225"/>
            <a:ext cx="1692033" cy="591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6" name="Google Shape;86;p15"/>
          <p:cNvSpPr txBox="1"/>
          <p:nvPr/>
        </p:nvSpPr>
        <p:spPr>
          <a:xfrm>
            <a:off x="4661125" y="2986800"/>
            <a:ext cx="44067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9356DC"/>
                </a:solidFill>
                <a:latin typeface="Oswald"/>
                <a:ea typeface="Oswald"/>
                <a:cs typeface="Oswald"/>
                <a:sym typeface="Oswald"/>
              </a:rPr>
              <a:t>Versioning GitHub</a:t>
            </a: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4813525" y="3903725"/>
            <a:ext cx="16668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9356DC"/>
                </a:solidFill>
                <a:latin typeface="Oswald"/>
                <a:ea typeface="Oswald"/>
                <a:cs typeface="Oswald"/>
                <a:sym typeface="Oswald"/>
              </a:rPr>
              <a:t>G</a:t>
            </a:r>
            <a:r>
              <a:rPr lang="fr" sz="1500">
                <a:solidFill>
                  <a:srgbClr val="9356DC"/>
                </a:solidFill>
                <a:latin typeface="Oswald"/>
                <a:ea typeface="Oswald"/>
                <a:cs typeface="Oswald"/>
                <a:sym typeface="Oswald"/>
              </a:rPr>
              <a:t>itHub Pages</a:t>
            </a:r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6677713" y="3903725"/>
            <a:ext cx="22686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9356DC"/>
                </a:solidFill>
                <a:latin typeface="Oswald"/>
                <a:ea typeface="Oswald"/>
                <a:cs typeface="Oswald"/>
                <a:sym typeface="Oswald"/>
              </a:rPr>
              <a:t>Scss / No Javascript</a:t>
            </a:r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61100" y="381000"/>
            <a:ext cx="4406699" cy="71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" name="Google Shape;90;p15"/>
          <p:cNvSpPr txBox="1"/>
          <p:nvPr/>
        </p:nvSpPr>
        <p:spPr>
          <a:xfrm>
            <a:off x="5570713" y="1385450"/>
            <a:ext cx="16668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9356DC"/>
                </a:solidFill>
                <a:latin typeface="Oswald"/>
                <a:ea typeface="Oswald"/>
                <a:cs typeface="Oswald"/>
                <a:sym typeface="Oswald"/>
              </a:rPr>
              <a:t>Charte graphique</a:t>
            </a:r>
            <a:endParaRPr>
              <a:solidFill>
                <a:srgbClr val="9356D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56DC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645900" y="152400"/>
            <a:ext cx="7852200" cy="945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Shrikhand"/>
                <a:ea typeface="Shrikhand"/>
                <a:cs typeface="Shrikhand"/>
                <a:sym typeface="Shrikhand"/>
              </a:rPr>
              <a:t>Rendu </a:t>
            </a:r>
            <a:endParaRPr sz="5000"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96" name="Google Shape;96;p16"/>
          <p:cNvSpPr txBox="1"/>
          <p:nvPr>
            <p:ph type="title"/>
          </p:nvPr>
        </p:nvSpPr>
        <p:spPr>
          <a:xfrm>
            <a:off x="2698475" y="1894500"/>
            <a:ext cx="1446000" cy="451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/>
              <a:t>Maquette</a:t>
            </a:r>
            <a:endParaRPr sz="2900"/>
          </a:p>
        </p:txBody>
      </p:sp>
      <p:sp>
        <p:nvSpPr>
          <p:cNvPr id="97" name="Google Shape;97;p16"/>
          <p:cNvSpPr txBox="1"/>
          <p:nvPr>
            <p:ph type="title"/>
          </p:nvPr>
        </p:nvSpPr>
        <p:spPr>
          <a:xfrm>
            <a:off x="4836550" y="2346000"/>
            <a:ext cx="1698300" cy="451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/>
              <a:t>Réalisation</a:t>
            </a:r>
            <a:endParaRPr sz="2900"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291" y="76200"/>
            <a:ext cx="1077317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8" y="76200"/>
            <a:ext cx="1242825" cy="7508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1429" y="76200"/>
            <a:ext cx="1150843" cy="51435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1050" y="70312"/>
            <a:ext cx="1227050" cy="74571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" name="Google Shape;102;p16"/>
          <p:cNvSpPr txBox="1"/>
          <p:nvPr>
            <p:ph type="title"/>
          </p:nvPr>
        </p:nvSpPr>
        <p:spPr>
          <a:xfrm>
            <a:off x="2647825" y="3629825"/>
            <a:ext cx="4005900" cy="108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/>
              <a:t>Démonstration Live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/>
              <a:t>Reponsive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/>
              <a:t>Chrome / Firefox</a:t>
            </a:r>
            <a:endParaRPr sz="2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56DC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>
                <a:latin typeface="Shrikhand"/>
                <a:ea typeface="Shrikhand"/>
                <a:cs typeface="Shrikhand"/>
                <a:sym typeface="Shrikhand"/>
              </a:rPr>
              <a:t>Code</a:t>
            </a:r>
            <a:endParaRPr sz="9600">
              <a:latin typeface="Shrikhand"/>
              <a:ea typeface="Shrikhand"/>
              <a:cs typeface="Shrikhand"/>
              <a:sym typeface="Shrikha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56DC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645900" y="0"/>
            <a:ext cx="7852200" cy="945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Shrikhand"/>
                <a:ea typeface="Shrikhand"/>
                <a:cs typeface="Shrikhand"/>
                <a:sym typeface="Shrikhand"/>
              </a:rPr>
              <a:t>Code Review</a:t>
            </a:r>
            <a:endParaRPr sz="5000"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113" name="Google Shape;113;p18"/>
          <p:cNvSpPr txBox="1"/>
          <p:nvPr>
            <p:ph type="title"/>
          </p:nvPr>
        </p:nvSpPr>
        <p:spPr>
          <a:xfrm>
            <a:off x="2723400" y="880700"/>
            <a:ext cx="3697200" cy="451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/>
              <a:t>Validation W3C - HTML</a:t>
            </a:r>
            <a:endParaRPr sz="2900"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4600"/>
            <a:ext cx="4362049" cy="3506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550" y="1484600"/>
            <a:ext cx="4362050" cy="350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6" name="Google Shape;116;p18"/>
          <p:cNvSpPr txBox="1"/>
          <p:nvPr/>
        </p:nvSpPr>
        <p:spPr>
          <a:xfrm>
            <a:off x="152400" y="929600"/>
            <a:ext cx="1009500" cy="56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index</a:t>
            </a:r>
            <a:endParaRPr sz="1000"/>
          </a:p>
        </p:txBody>
      </p:sp>
      <p:sp>
        <p:nvSpPr>
          <p:cNvPr id="117" name="Google Shape;117;p18"/>
          <p:cNvSpPr txBox="1"/>
          <p:nvPr/>
        </p:nvSpPr>
        <p:spPr>
          <a:xfrm>
            <a:off x="7945100" y="880700"/>
            <a:ext cx="1009500" cy="56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menu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56DC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645900" y="0"/>
            <a:ext cx="7852200" cy="945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Shrikhand"/>
                <a:ea typeface="Shrikhand"/>
                <a:cs typeface="Shrikhand"/>
                <a:sym typeface="Shrikhand"/>
              </a:rPr>
              <a:t>Code Review</a:t>
            </a:r>
            <a:endParaRPr sz="5000"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2723400" y="880700"/>
            <a:ext cx="3697200" cy="451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/>
              <a:t>Validation W3C - CSS</a:t>
            </a:r>
            <a:endParaRPr sz="2900"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8000"/>
            <a:ext cx="8839201" cy="30085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56DC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645900" y="76200"/>
            <a:ext cx="7852200" cy="945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Shrikhand"/>
                <a:ea typeface="Shrikhand"/>
                <a:cs typeface="Shrikhand"/>
                <a:sym typeface="Shrikhand"/>
              </a:rPr>
              <a:t>Git &amp; GitHub</a:t>
            </a:r>
            <a:endParaRPr sz="5000"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484600"/>
            <a:ext cx="3570722" cy="3506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8122" y="1484600"/>
            <a:ext cx="3525802" cy="350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2" name="Google Shape;1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3724" y="1484600"/>
            <a:ext cx="3054664" cy="3506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3" name="Google Shape;13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0050" y="1484600"/>
            <a:ext cx="2987750" cy="350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" name="Google Shape;13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00" y="1123675"/>
            <a:ext cx="6003850" cy="3671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56DC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ctrTitle"/>
          </p:nvPr>
        </p:nvSpPr>
        <p:spPr>
          <a:xfrm>
            <a:off x="671258" y="1279650"/>
            <a:ext cx="7801500" cy="1730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>
                <a:latin typeface="Shrikhand"/>
                <a:ea typeface="Shrikhand"/>
                <a:cs typeface="Shrikhand"/>
                <a:sym typeface="Shrikhand"/>
              </a:rPr>
              <a:t>.html</a:t>
            </a:r>
            <a:endParaRPr sz="9600">
              <a:latin typeface="Shrikhand"/>
              <a:ea typeface="Shrikhand"/>
              <a:cs typeface="Shrikhand"/>
              <a:sym typeface="Shrikh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